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4954" r:id="rId3"/>
    <p:sldId id="302" r:id="rId4"/>
    <p:sldId id="258" r:id="rId5"/>
    <p:sldId id="260" r:id="rId6"/>
    <p:sldId id="4949" r:id="rId7"/>
    <p:sldId id="4996" r:id="rId8"/>
    <p:sldId id="4946" r:id="rId9"/>
    <p:sldId id="4958" r:id="rId10"/>
    <p:sldId id="4988" r:id="rId11"/>
    <p:sldId id="4962" r:id="rId12"/>
    <p:sldId id="4987" r:id="rId13"/>
    <p:sldId id="4986" r:id="rId14"/>
    <p:sldId id="4968" r:id="rId15"/>
    <p:sldId id="4976" r:id="rId16"/>
    <p:sldId id="4975" r:id="rId17"/>
    <p:sldId id="4974" r:id="rId18"/>
    <p:sldId id="4963" r:id="rId19"/>
    <p:sldId id="4959" r:id="rId20"/>
    <p:sldId id="4964" r:id="rId21"/>
    <p:sldId id="4981" r:id="rId22"/>
    <p:sldId id="4983" r:id="rId23"/>
    <p:sldId id="4989" r:id="rId24"/>
    <p:sldId id="4969" r:id="rId25"/>
    <p:sldId id="4990" r:id="rId26"/>
    <p:sldId id="4991" r:id="rId27"/>
    <p:sldId id="4961" r:id="rId28"/>
    <p:sldId id="4992" r:id="rId29"/>
    <p:sldId id="4965" r:id="rId30"/>
    <p:sldId id="4960" r:id="rId31"/>
    <p:sldId id="4993" r:id="rId32"/>
    <p:sldId id="4966" r:id="rId33"/>
    <p:sldId id="4950" r:id="rId34"/>
    <p:sldId id="4926" r:id="rId35"/>
    <p:sldId id="4994" r:id="rId36"/>
    <p:sldId id="4928" r:id="rId37"/>
    <p:sldId id="4995" r:id="rId38"/>
    <p:sldId id="4929" r:id="rId39"/>
    <p:sldId id="4930" r:id="rId40"/>
    <p:sldId id="4931" r:id="rId41"/>
    <p:sldId id="4932" r:id="rId42"/>
    <p:sldId id="4956" r:id="rId43"/>
    <p:sldId id="4999" r:id="rId44"/>
    <p:sldId id="5000" r:id="rId45"/>
    <p:sldId id="5001" r:id="rId46"/>
    <p:sldId id="5002" r:id="rId47"/>
    <p:sldId id="5003" r:id="rId48"/>
    <p:sldId id="5004" r:id="rId49"/>
    <p:sldId id="5005" r:id="rId50"/>
    <p:sldId id="5006" r:id="rId51"/>
    <p:sldId id="4952" r:id="rId52"/>
    <p:sldId id="303" r:id="rId5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00" d="100"/>
          <a:sy n="100" d="100"/>
        </p:scale>
        <p:origin x="84" y="7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1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8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4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34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5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8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938" y="7145"/>
            <a:ext cx="5696959" cy="161609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Exam AZ-500: Microsoft Azure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Security Technologies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D1279-53D0-41D0-82C7-3ED8F843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85" y="1377894"/>
            <a:ext cx="2921995" cy="29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and Subscriptions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2050" name="Picture 2" descr="An example organization with multiple subscriptions all using the same Azure AD tenant.">
            <a:extLst>
              <a:ext uri="{FF2B5EF4-FFF2-40B4-BE49-F238E27FC236}">
                <a16:creationId xmlns:a16="http://schemas.microsoft.com/office/drawing/2014/main" id="{59C07327-E418-4B08-901C-756C8C46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7" y="579421"/>
            <a:ext cx="3693106" cy="44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240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registrations and service principals</a:t>
            </a:r>
          </a:p>
        </p:txBody>
      </p:sp>
      <p:sp>
        <p:nvSpPr>
          <p:cNvPr id="2" name="AutoShape 2" descr="Relationship between app object and service principal object">
            <a:extLst>
              <a:ext uri="{FF2B5EF4-FFF2-40B4-BE49-F238E27FC236}">
                <a16:creationId xmlns:a16="http://schemas.microsoft.com/office/drawing/2014/main" id="{407D8B5F-A4EE-4591-8C6A-C14BA0479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E164-3E2C-4A3B-AF27-F89D4956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24" y="762245"/>
            <a:ext cx="6180952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B2C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3076" name="Picture 4" descr="Infographic of Azure AD B2C identity providers and downstream applications">
            <a:extLst>
              <a:ext uri="{FF2B5EF4-FFF2-40B4-BE49-F238E27FC236}">
                <a16:creationId xmlns:a16="http://schemas.microsoft.com/office/drawing/2014/main" id="{11163AB9-941D-4E14-BA8E-6C91FD3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" y="716830"/>
            <a:ext cx="8618899" cy="39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736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Domain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91" y="104082"/>
            <a:ext cx="726244" cy="726244"/>
          </a:xfrm>
          <a:prstGeom prst="rect">
            <a:avLst/>
          </a:prstGeom>
        </p:spPr>
      </p:pic>
      <p:pic>
        <p:nvPicPr>
          <p:cNvPr id="1026" name="Picture 2" descr="Secure hybrid network architecture with Active Directory">
            <a:extLst>
              <a:ext uri="{FF2B5EF4-FFF2-40B4-BE49-F238E27FC236}">
                <a16:creationId xmlns:a16="http://schemas.microsoft.com/office/drawing/2014/main" id="{28F9BA7E-5A8C-4490-9B67-89B11CE3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4" y="1033361"/>
            <a:ext cx="8331972" cy="375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97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AD SSO</a:t>
            </a:r>
          </a:p>
        </p:txBody>
      </p:sp>
      <p:pic>
        <p:nvPicPr>
          <p:cNvPr id="3074" name="Picture 2" descr="What is Azure AD Connect">
            <a:extLst>
              <a:ext uri="{FF2B5EF4-FFF2-40B4-BE49-F238E27FC236}">
                <a16:creationId xmlns:a16="http://schemas.microsoft.com/office/drawing/2014/main" id="{04A6234E-FD4F-4034-A261-8DC31CD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1" y="523874"/>
            <a:ext cx="644598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086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Passthrough Authentication</a:t>
            </a:r>
          </a:p>
        </p:txBody>
      </p:sp>
      <p:pic>
        <p:nvPicPr>
          <p:cNvPr id="5122" name="Picture 2" descr="Azure AD Pass-through Authentication">
            <a:extLst>
              <a:ext uri="{FF2B5EF4-FFF2-40B4-BE49-F238E27FC236}">
                <a16:creationId xmlns:a16="http://schemas.microsoft.com/office/drawing/2014/main" id="{0C0D8404-1B55-48A4-A0B8-9A7B0430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627551"/>
            <a:ext cx="8581292" cy="38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282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Seamless Single Sign-On</a:t>
            </a:r>
          </a:p>
        </p:txBody>
      </p:sp>
      <p:pic>
        <p:nvPicPr>
          <p:cNvPr id="6146" name="Picture 2" descr="Seamless Single Sign-On">
            <a:extLst>
              <a:ext uri="{FF2B5EF4-FFF2-40B4-BE49-F238E27FC236}">
                <a16:creationId xmlns:a16="http://schemas.microsoft.com/office/drawing/2014/main" id="{110728B3-9AD6-43AF-80C2-58619A04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" y="835363"/>
            <a:ext cx="8806375" cy="3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921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 FS Federation</a:t>
            </a:r>
          </a:p>
        </p:txBody>
      </p:sp>
      <p:pic>
        <p:nvPicPr>
          <p:cNvPr id="7170" name="Picture 2" descr="What is Azure AD Connect">
            <a:extLst>
              <a:ext uri="{FF2B5EF4-FFF2-40B4-BE49-F238E27FC236}">
                <a16:creationId xmlns:a16="http://schemas.microsoft.com/office/drawing/2014/main" id="{75FCDD0B-C609-49AD-930B-B658A7E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570841"/>
            <a:ext cx="7737231" cy="43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8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PIM</a:t>
            </a:r>
          </a:p>
        </p:txBody>
      </p:sp>
      <p:pic>
        <p:nvPicPr>
          <p:cNvPr id="2050" name="Picture 2" descr="Azure AD Privileged Identity Management elevated access workflow">
            <a:extLst>
              <a:ext uri="{FF2B5EF4-FFF2-40B4-BE49-F238E27FC236}">
                <a16:creationId xmlns:a16="http://schemas.microsoft.com/office/drawing/2014/main" id="{AEA13155-61F6-49F1-80C1-86459D43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731838"/>
            <a:ext cx="4237037" cy="4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2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 Platform Protection</a:t>
            </a:r>
          </a:p>
        </p:txBody>
      </p:sp>
    </p:spTree>
    <p:extLst>
      <p:ext uri="{BB962C8B-B14F-4D97-AF65-F5344CB8AC3E}">
        <p14:creationId xmlns:p14="http://schemas.microsoft.com/office/powerpoint/2010/main" val="181864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timw.info/sec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NSGs and ASGs</a:t>
            </a:r>
          </a:p>
        </p:txBody>
      </p:sp>
      <p:pic>
        <p:nvPicPr>
          <p:cNvPr id="3074" name="Picture 2" descr="ASG">
            <a:extLst>
              <a:ext uri="{FF2B5EF4-FFF2-40B4-BE49-F238E27FC236}">
                <a16:creationId xmlns:a16="http://schemas.microsoft.com/office/drawing/2014/main" id="{EE0EEFB2-EC79-4B13-AF6D-7A36C794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8" y="609600"/>
            <a:ext cx="806388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1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VM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AE8B-E82D-AC48-A825-1D3B7DB9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06" y="533399"/>
            <a:ext cx="6456588" cy="4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68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 High Availability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E19C9-3454-7142-9E2E-A6588FFA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02901"/>
            <a:ext cx="8732520" cy="4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8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4F63F-5759-42DC-BB88-0CA5C0A6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5" y="818825"/>
            <a:ext cx="7181250" cy="3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1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Azure Management Scopes</a:t>
            </a:r>
          </a:p>
        </p:txBody>
      </p:sp>
      <p:pic>
        <p:nvPicPr>
          <p:cNvPr id="4098" name="Picture 2" descr="Scope for a role assignment">
            <a:extLst>
              <a:ext uri="{FF2B5EF4-FFF2-40B4-BE49-F238E27FC236}">
                <a16:creationId xmlns:a16="http://schemas.microsoft.com/office/drawing/2014/main" id="{AB69EA8B-9F19-4ABA-86C7-8FD1D119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84" y="553914"/>
            <a:ext cx="4018231" cy="44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0CF07D-297E-44CD-9ADB-EB18FDF570B6}"/>
              </a:ext>
            </a:extLst>
          </p:cNvPr>
          <p:cNvSpPr/>
          <p:nvPr/>
        </p:nvSpPr>
        <p:spPr>
          <a:xfrm>
            <a:off x="3376246" y="553914"/>
            <a:ext cx="2447779" cy="51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Tenant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5BE-B85A-4505-A5B8-2BF5DEE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3" y="190792"/>
            <a:ext cx="726244" cy="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2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122" name="Picture 2" descr="Securing Azure services to virtual networks">
            <a:extLst>
              <a:ext uri="{FF2B5EF4-FFF2-40B4-BE49-F238E27FC236}">
                <a16:creationId xmlns:a16="http://schemas.microsoft.com/office/drawing/2014/main" id="{63DAFECA-E69F-4488-B6F8-AD48EAC6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25" y="635000"/>
            <a:ext cx="4953750" cy="43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4098" name="Picture 2" descr="Private Endpoints for Azure Storage Overview">
            <a:extLst>
              <a:ext uri="{FF2B5EF4-FFF2-40B4-BE49-F238E27FC236}">
                <a16:creationId xmlns:a16="http://schemas.microsoft.com/office/drawing/2014/main" id="{BD50DD8F-A95A-4CF9-9475-4318B135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884589"/>
            <a:ext cx="7061200" cy="38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8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Security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7906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53B2E-CA4E-4B33-971B-2AE3E792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9" y="727090"/>
            <a:ext cx="6434127" cy="42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2399A-6801-4D5D-A35D-EEAF745B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02270"/>
            <a:ext cx="6569001" cy="43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timw.info/az500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Data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105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</a:p>
        </p:txBody>
      </p:sp>
      <p:pic>
        <p:nvPicPr>
          <p:cNvPr id="6146" name="Picture 2" descr="Image result for azure information protection&quot;">
            <a:extLst>
              <a:ext uri="{FF2B5EF4-FFF2-40B4-BE49-F238E27FC236}">
                <a16:creationId xmlns:a16="http://schemas.microsoft.com/office/drawing/2014/main" id="{6C4BC462-A752-409D-BE12-1B7B12E2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968375"/>
            <a:ext cx="78390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1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A54-6AD8-4DE3-AFFC-26BE86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22C5CE-C966-4031-8A3B-51C95D88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84461"/>
            <a:ext cx="7810500" cy="3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11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AZ-500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u="sng" dirty="0"/>
              <a:t>Manage identity and access</a:t>
            </a:r>
          </a:p>
          <a:p>
            <a:pPr lvl="1"/>
            <a:r>
              <a:rPr lang="en-US" dirty="0"/>
              <a:t>Administer Azure AD security</a:t>
            </a:r>
          </a:p>
          <a:p>
            <a:pPr lvl="1"/>
            <a:r>
              <a:rPr lang="en-US" dirty="0"/>
              <a:t>Configure Azure AD PIM</a:t>
            </a:r>
          </a:p>
          <a:p>
            <a:r>
              <a:rPr lang="en-US" u="sng" dirty="0"/>
              <a:t>Implement platform protection</a:t>
            </a:r>
          </a:p>
          <a:p>
            <a:pPr lvl="1"/>
            <a:r>
              <a:rPr lang="en-US" dirty="0"/>
              <a:t>Configure network, container, host security</a:t>
            </a:r>
          </a:p>
          <a:p>
            <a:r>
              <a:rPr lang="en-US" u="sng" dirty="0"/>
              <a:t>Manage security operations</a:t>
            </a:r>
          </a:p>
          <a:p>
            <a:pPr lvl="1"/>
            <a:r>
              <a:rPr lang="en-US" dirty="0"/>
              <a:t>Configure Azure Security Center</a:t>
            </a:r>
          </a:p>
          <a:p>
            <a:pPr lvl="1"/>
            <a:r>
              <a:rPr lang="en-US" dirty="0"/>
              <a:t>Configure Azure DevOps</a:t>
            </a:r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Manage security operations, continued</a:t>
            </a:r>
          </a:p>
          <a:p>
            <a:pPr lvl="1"/>
            <a:r>
              <a:rPr lang="en-US" dirty="0"/>
              <a:t>Configure security policies</a:t>
            </a:r>
          </a:p>
          <a:p>
            <a:pPr lvl="1"/>
            <a:r>
              <a:rPr lang="en-US" dirty="0"/>
              <a:t>Configure security alerts</a:t>
            </a:r>
          </a:p>
          <a:p>
            <a:r>
              <a:rPr lang="en-US" u="sng" dirty="0"/>
              <a:t>Secure data and applications</a:t>
            </a:r>
          </a:p>
          <a:p>
            <a:pPr lvl="1"/>
            <a:r>
              <a:rPr lang="en-US" dirty="0"/>
              <a:t>Configure data classification</a:t>
            </a:r>
          </a:p>
          <a:p>
            <a:pPr lvl="1"/>
            <a:r>
              <a:rPr lang="en-US" dirty="0"/>
              <a:t>Protect data infrastructure</a:t>
            </a:r>
          </a:p>
          <a:p>
            <a:pPr lvl="1"/>
            <a:r>
              <a:rPr lang="en-US" dirty="0"/>
              <a:t>Configure application security and Key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AZ-500 Exam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your skills accordingly:</a:t>
            </a:r>
          </a:p>
          <a:p>
            <a:pPr lvl="1"/>
            <a:r>
              <a:rPr lang="en-US" dirty="0"/>
              <a:t>60 percent Azure portal</a:t>
            </a:r>
          </a:p>
          <a:p>
            <a:pPr lvl="1"/>
            <a:r>
              <a:rPr lang="en-US" dirty="0"/>
              <a:t>20 percent Azure PowerShell</a:t>
            </a:r>
          </a:p>
          <a:p>
            <a:pPr lvl="1"/>
            <a:r>
              <a:rPr lang="en-US" dirty="0"/>
              <a:t>10 percent Azure CLI</a:t>
            </a:r>
          </a:p>
          <a:p>
            <a:pPr lvl="1"/>
            <a:r>
              <a:rPr lang="en-US" dirty="0"/>
              <a:t>10 percent KQL</a:t>
            </a:r>
          </a:p>
          <a:p>
            <a:r>
              <a:rPr lang="en-US" dirty="0"/>
              <a:t>Azure AD PIM all day long</a:t>
            </a:r>
          </a:p>
          <a:p>
            <a:r>
              <a:rPr lang="en-US" dirty="0"/>
              <a:t>Expect performance-based labs, but be happy if you don't see '</a:t>
            </a:r>
            <a:r>
              <a:rPr lang="en-US" dirty="0" err="1"/>
              <a:t>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timw.info/az500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job role in play is the Azure Security Administrator</a:t>
            </a:r>
          </a:p>
          <a:p>
            <a:pPr lvl="1"/>
            <a:r>
              <a:rPr lang="en-US" dirty="0"/>
              <a:t>Identify which security controls are available for different Azure products and know their configuration basics</a:t>
            </a:r>
          </a:p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Certification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0" y="798239"/>
            <a:ext cx="6839712" cy="3547021"/>
          </a:xfrm>
        </p:spPr>
        <p:txBody>
          <a:bodyPr/>
          <a:lstStyle/>
          <a:p>
            <a:r>
              <a:rPr lang="en-US" dirty="0"/>
              <a:t>Microsoft Worldwide Learning reviews each role-based certification yearly</a:t>
            </a:r>
          </a:p>
          <a:p>
            <a:r>
              <a:rPr lang="en-US" dirty="0"/>
              <a:t>Exam AZ-500 will be updated on July 29, 2020</a:t>
            </a:r>
          </a:p>
          <a:p>
            <a:pPr lvl="1"/>
            <a:r>
              <a:rPr lang="en-US" dirty="0"/>
              <a:t>Review the "Skills Measured" document: </a:t>
            </a:r>
            <a:r>
              <a:rPr lang="en-US" u="sng" dirty="0">
                <a:solidFill>
                  <a:srgbClr val="0070C0"/>
                </a:solidFill>
              </a:rPr>
              <a:t>https://timw.info/500sm</a:t>
            </a:r>
          </a:p>
          <a:p>
            <a:r>
              <a:rPr lang="en-US" dirty="0"/>
              <a:t>Themes:</a:t>
            </a:r>
          </a:p>
          <a:p>
            <a:pPr lvl="1"/>
            <a:r>
              <a:rPr lang="en-US" dirty="0"/>
              <a:t>Eliminated redundancy with other exams</a:t>
            </a:r>
          </a:p>
          <a:p>
            <a:pPr lvl="1"/>
            <a:r>
              <a:rPr lang="en-US" dirty="0"/>
              <a:t>Reorganized outline</a:t>
            </a:r>
          </a:p>
          <a:p>
            <a:pPr lvl="1"/>
            <a:r>
              <a:rPr lang="en-US" dirty="0"/>
              <a:t>Azure Sentinel</a:t>
            </a:r>
          </a:p>
          <a:p>
            <a:pPr lvl="1"/>
            <a:r>
              <a:rPr lang="en-US" dirty="0"/>
              <a:t>Removed references to legacy technologies (HDInsight)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C4504-0A19-46FE-BE72-2785071B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55" y="1872706"/>
            <a:ext cx="1431147" cy="143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 Identity and Access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5845</TotalTime>
  <Words>567</Words>
  <Application>Microsoft Office PowerPoint</Application>
  <PresentationFormat>On-screen Show (16:9)</PresentationFormat>
  <Paragraphs>166</Paragraphs>
  <Slides>52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AZ-500: Microsoft Azure  Security Technologies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2020 Certification Updates</vt:lpstr>
      <vt:lpstr> </vt:lpstr>
      <vt:lpstr>Manage Identity and Access</vt:lpstr>
      <vt:lpstr>Azure AD and Subscriptions</vt:lpstr>
      <vt:lpstr>App registrations and service principals</vt:lpstr>
      <vt:lpstr>Azure AD B2C</vt:lpstr>
      <vt:lpstr>Azure AD Domain Services</vt:lpstr>
      <vt:lpstr>Azure AD SSO</vt:lpstr>
      <vt:lpstr>Passthrough Authentication</vt:lpstr>
      <vt:lpstr>Seamless Single Sign-On</vt:lpstr>
      <vt:lpstr>AD FS Federation</vt:lpstr>
      <vt:lpstr>Azure AD PIM</vt:lpstr>
      <vt:lpstr>Implement Platform Protection</vt:lpstr>
      <vt:lpstr>NSGs and ASGs</vt:lpstr>
      <vt:lpstr>VM High Availability </vt:lpstr>
      <vt:lpstr>Web App High Availability </vt:lpstr>
      <vt:lpstr>Azure Firewall</vt:lpstr>
      <vt:lpstr>Azure Management Scopes</vt:lpstr>
      <vt:lpstr>Service endpoints</vt:lpstr>
      <vt:lpstr>Private endpoints</vt:lpstr>
      <vt:lpstr>Manage Security Operations</vt:lpstr>
      <vt:lpstr>Azure Security Center</vt:lpstr>
      <vt:lpstr>Azure Sentinel</vt:lpstr>
      <vt:lpstr>Secure Data and Applications</vt:lpstr>
      <vt:lpstr>Azure Information Protection</vt:lpstr>
      <vt:lpstr>Always Encrypted</vt:lpstr>
      <vt:lpstr>Exam AZ-500 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AZ-500 Exam Strategy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136</cp:revision>
  <dcterms:created xsi:type="dcterms:W3CDTF">2015-09-28T19:52:00Z</dcterms:created>
  <dcterms:modified xsi:type="dcterms:W3CDTF">2020-06-04T13:39:37Z</dcterms:modified>
</cp:coreProperties>
</file>